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79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6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3509" y="83"/>
      </p:cViewPr>
      <p:guideLst>
        <p:guide orient="horz" pos="716"/>
        <p:guide pos="255"/>
        <p:guide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545631853519"/>
          <c:y val="5.6883298580930455E-2"/>
          <c:w val="0.83824276886936555"/>
          <c:h val="0.723721090253684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'24V 온도 측정 데이타'!$N$1</c:f>
              <c:strCache>
                <c:ptCount val="1"/>
                <c:pt idx="0">
                  <c:v>온도</c:v>
                </c:pt>
              </c:strCache>
            </c:strRef>
          </c:tx>
          <c:spPr>
            <a:ln w="15875">
              <a:solidFill>
                <a:srgbClr val="C00000"/>
              </a:solidFill>
              <a:prstDash val="sysDash"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'24V 온도 측정 데이타'!$M$2:$M$12</c:f>
              <c:numCache>
                <c:formatCode>General</c:formatCode>
                <c:ptCount val="1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</c:numCache>
            </c:numRef>
          </c:xVal>
          <c:yVal>
            <c:numRef>
              <c:f>'24V 온도 측정 데이타'!$N$2:$N$12</c:f>
              <c:numCache>
                <c:formatCode>General</c:formatCode>
                <c:ptCount val="11"/>
                <c:pt idx="0">
                  <c:v>47.4</c:v>
                </c:pt>
                <c:pt idx="1">
                  <c:v>49.7</c:v>
                </c:pt>
                <c:pt idx="2">
                  <c:v>51.9</c:v>
                </c:pt>
                <c:pt idx="3">
                  <c:v>53.9</c:v>
                </c:pt>
                <c:pt idx="4">
                  <c:v>55.1</c:v>
                </c:pt>
                <c:pt idx="5">
                  <c:v>57.3</c:v>
                </c:pt>
                <c:pt idx="6">
                  <c:v>58.5</c:v>
                </c:pt>
                <c:pt idx="7">
                  <c:v>60.1</c:v>
                </c:pt>
                <c:pt idx="8">
                  <c:v>62.2</c:v>
                </c:pt>
                <c:pt idx="9">
                  <c:v>64.3</c:v>
                </c:pt>
                <c:pt idx="10">
                  <c:v>65.599999999999994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50281448"/>
        <c:axId val="550283408"/>
      </c:scatterChart>
      <c:valAx>
        <c:axId val="550281448"/>
        <c:scaling>
          <c:orientation val="minMax"/>
          <c:min val="19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VOLTAGE(V)</a:t>
                </a:r>
                <a:endParaRPr 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0283408"/>
        <c:crosses val="autoZero"/>
        <c:crossBetween val="midCat"/>
        <c:majorUnit val="1"/>
      </c:valAx>
      <c:valAx>
        <c:axId val="55028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TEMPERATURE(℃)</a:t>
                </a:r>
                <a:endParaRPr 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02814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8747223405992"/>
          <c:y val="5.0889957151537928E-2"/>
          <c:w val="0.83436296441934299"/>
          <c:h val="0.7327435455392725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'12V 온도 측정 데이타'!$Q$1</c:f>
              <c:strCache>
                <c:ptCount val="1"/>
                <c:pt idx="0">
                  <c:v>전력</c:v>
                </c:pt>
              </c:strCache>
            </c:strRef>
          </c:tx>
          <c:spPr>
            <a:ln w="15875">
              <a:solidFill>
                <a:srgbClr val="C00000"/>
              </a:solidFill>
              <a:prstDash val="sysDash"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'12V 온도 측정 데이타'!$P$2:$P$18</c:f>
              <c:numCache>
                <c:formatCode>General</c:formatCode>
                <c:ptCount val="1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</c:numCache>
            </c:numRef>
          </c:xVal>
          <c:yVal>
            <c:numRef>
              <c:f>'12V 온도 측정 데이타'!$Q$2:$Q$18</c:f>
              <c:numCache>
                <c:formatCode>General</c:formatCode>
                <c:ptCount val="17"/>
                <c:pt idx="0">
                  <c:v>4.9000000000000004</c:v>
                </c:pt>
                <c:pt idx="1">
                  <c:v>5.93</c:v>
                </c:pt>
                <c:pt idx="2">
                  <c:v>7.92</c:v>
                </c:pt>
                <c:pt idx="3">
                  <c:v>8.25</c:v>
                </c:pt>
                <c:pt idx="4">
                  <c:v>9.3699999999999992</c:v>
                </c:pt>
                <c:pt idx="5">
                  <c:v>10.65</c:v>
                </c:pt>
                <c:pt idx="6">
                  <c:v>12.18</c:v>
                </c:pt>
                <c:pt idx="7">
                  <c:v>13.59</c:v>
                </c:pt>
                <c:pt idx="8">
                  <c:v>15.11</c:v>
                </c:pt>
                <c:pt idx="9">
                  <c:v>16.77</c:v>
                </c:pt>
                <c:pt idx="10">
                  <c:v>18.36</c:v>
                </c:pt>
                <c:pt idx="11">
                  <c:v>20.190000000000001</c:v>
                </c:pt>
                <c:pt idx="12">
                  <c:v>22.03</c:v>
                </c:pt>
                <c:pt idx="13">
                  <c:v>23.66</c:v>
                </c:pt>
                <c:pt idx="14">
                  <c:v>25.75</c:v>
                </c:pt>
                <c:pt idx="15">
                  <c:v>27.5</c:v>
                </c:pt>
                <c:pt idx="16">
                  <c:v>29.41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50284192"/>
        <c:axId val="550286544"/>
      </c:scatterChart>
      <c:valAx>
        <c:axId val="550284192"/>
        <c:scaling>
          <c:orientation val="minMax"/>
          <c:min val="8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VOLTAGE(V)</a:t>
                </a:r>
                <a:endParaRPr 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0286544"/>
        <c:crosses val="autoZero"/>
        <c:crossBetween val="midCat"/>
        <c:majorUnit val="1"/>
      </c:valAx>
      <c:valAx>
        <c:axId val="55028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CONSUMPTION(W)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2.5349883280753948E-2"/>
              <c:y val="0.114063270355624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02841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2023-09-25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3477" y="1139783"/>
            <a:ext cx="1827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Product Data Sheet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3806" y="5461636"/>
            <a:ext cx="189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PET 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Printed heater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03731" y="5461636"/>
            <a:ext cx="228094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a degree of thermal uniformity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a thin thickness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flexibility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84727" y="5462105"/>
            <a:ext cx="16140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Key Applications</a:t>
            </a:r>
          </a:p>
          <a:p>
            <a:r>
              <a:rPr lang="en-US" altLang="ko-KR" sz="1100" dirty="0"/>
              <a:t>- Defrosting </a:t>
            </a:r>
            <a:r>
              <a:rPr lang="en-US" altLang="ko-KR" sz="1100" dirty="0" smtClean="0"/>
              <a:t>Heater</a:t>
            </a:r>
            <a:endParaRPr lang="en-US" altLang="ko-KR" sz="1100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313806" y="5366333"/>
            <a:ext cx="1568455" cy="210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2118471" y="5389684"/>
            <a:ext cx="2101104" cy="9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V="1">
            <a:off x="4440270" y="5394629"/>
            <a:ext cx="1869090" cy="49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828" y="8641812"/>
            <a:ext cx="609685" cy="485843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214869" y="610829"/>
            <a:ext cx="2430086" cy="531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4313952"/>
            <a:ext cx="2125251" cy="531313"/>
          </a:xfrm>
          <a:prstGeom prst="rect">
            <a:avLst/>
          </a:prstGeom>
        </p:spPr>
      </p:pic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1267" y="1161237"/>
            <a:ext cx="1663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128270"/>
              </p:ext>
            </p:extLst>
          </p:nvPr>
        </p:nvGraphicFramePr>
        <p:xfrm>
          <a:off x="404812" y="1608082"/>
          <a:ext cx="600649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xmlns="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xmlns="" val="3722416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baseline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page</a:t>
                      </a:r>
                      <a:endParaRPr lang="ko-KR" altLang="en-US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554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495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350" kern="1200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35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873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350" kern="1200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35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5937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Characteristic Diagram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513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3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350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latin typeface="+mn-ea"/>
                          <a:ea typeface="+mn-ea"/>
                        </a:rPr>
                        <a:t>6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96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Product Nomenclature</a:t>
                      </a:r>
                      <a:endParaRPr lang="ko-KR" altLang="en-US" sz="13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Precaution For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1CA6A6NNXA0021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2485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04813" y="875500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3004" y="7129099"/>
            <a:ext cx="2445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64533"/>
              </p:ext>
            </p:extLst>
          </p:nvPr>
        </p:nvGraphicFramePr>
        <p:xfrm>
          <a:off x="417384" y="1534953"/>
          <a:ext cx="5993923" cy="3920873"/>
        </p:xfrm>
        <a:graphic>
          <a:graphicData uri="http://schemas.openxmlformats.org/drawingml/2006/table">
            <a:tbl>
              <a:tblPr/>
              <a:tblGrid>
                <a:gridCol w="1633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1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905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FE0000A3</a:t>
                      </a:r>
                      <a:endParaRPr lang="en-US" altLang="ko-KR" sz="1200" kern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1CA6A6NNXA0021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Substrate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PET, 0.25T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200mm X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406mm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25.37g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±%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63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24DCV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21Ω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27W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0.35W/cm2 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Insulation 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DC500V, 5sec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100M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Withstand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AC1800V, 5sec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&lt; 10mA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Temperature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&lt; 80℃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7385" y="5480223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conditions </a:t>
            </a:r>
            <a:r>
              <a:rPr lang="en-US" altLang="ko-KR" sz="1100" dirty="0">
                <a:latin typeface="+mn-ea"/>
              </a:rPr>
              <a:t>of single product </a:t>
            </a:r>
            <a:r>
              <a:rPr lang="en-US" altLang="ko-KR" sz="1100" dirty="0" smtClean="0">
                <a:latin typeface="+mn-ea"/>
              </a:rPr>
              <a:t>condition</a:t>
            </a:r>
          </a:p>
          <a:p>
            <a:r>
              <a:rPr lang="en-US" altLang="ko-KR" sz="1100" dirty="0" smtClean="0">
                <a:latin typeface="+mn-ea"/>
              </a:rPr>
              <a:t>* </a:t>
            </a:r>
            <a:r>
              <a:rPr lang="en-US" altLang="ko-KR" sz="1100" dirty="0">
                <a:latin typeface="+mn-ea"/>
              </a:rPr>
              <a:t>Temperature of use is Single Product Operating Environment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94045"/>
              </p:ext>
            </p:extLst>
          </p:nvPr>
        </p:nvGraphicFramePr>
        <p:xfrm>
          <a:off x="417385" y="7586764"/>
          <a:ext cx="5993923" cy="1085896"/>
        </p:xfrm>
        <a:graphic>
          <a:graphicData uri="http://schemas.openxmlformats.org/drawingml/2006/table">
            <a:tbl>
              <a:tblPr/>
              <a:tblGrid>
                <a:gridCol w="16143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16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~24V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5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Maximum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~.30V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1CA6A6NNXA0021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0528" y="1147888"/>
            <a:ext cx="2166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Characteristic Diagram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813" y="1852690"/>
            <a:ext cx="5976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ea"/>
                <a:ea typeface="+mj-ea"/>
              </a:rPr>
              <a:t>Test method : 25</a:t>
            </a:r>
            <a:r>
              <a:rPr lang="ko-KR" altLang="en-US" sz="1100" dirty="0">
                <a:latin typeface="+mj-ea"/>
                <a:ea typeface="+mj-ea"/>
              </a:rPr>
              <a:t>℃</a:t>
            </a:r>
            <a:r>
              <a:rPr lang="en-US" altLang="ko-KR" sz="1100" dirty="0">
                <a:latin typeface="+mj-ea"/>
                <a:ea typeface="+mj-ea"/>
              </a:rPr>
              <a:t>, 1 Measurement of saturation temperature at voltage </a:t>
            </a:r>
            <a:r>
              <a:rPr lang="en-US" altLang="ko-KR" sz="1100" dirty="0" smtClean="0">
                <a:latin typeface="+mj-ea"/>
                <a:ea typeface="+mj-ea"/>
              </a:rPr>
              <a:t>rise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813" y="5545100"/>
            <a:ext cx="5976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ea"/>
                <a:ea typeface="+mj-ea"/>
              </a:rPr>
              <a:t>Test method : 25</a:t>
            </a:r>
            <a:r>
              <a:rPr lang="ko-KR" altLang="en-US" sz="1100" dirty="0">
                <a:latin typeface="+mj-ea"/>
                <a:ea typeface="+mj-ea"/>
              </a:rPr>
              <a:t>℃</a:t>
            </a:r>
            <a:r>
              <a:rPr lang="en-US" altLang="ko-KR" sz="1100" dirty="0">
                <a:latin typeface="+mj-ea"/>
                <a:ea typeface="+mj-ea"/>
              </a:rPr>
              <a:t>, 1 Power consumption at voltage rise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3474" y="2105525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1CA6A6NNXA0021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graphicFrame>
        <p:nvGraphicFramePr>
          <p:cNvPr id="27" name="차트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793579"/>
              </p:ext>
            </p:extLst>
          </p:nvPr>
        </p:nvGraphicFramePr>
        <p:xfrm>
          <a:off x="404813" y="2170413"/>
          <a:ext cx="6006495" cy="29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차트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474964"/>
              </p:ext>
            </p:extLst>
          </p:nvPr>
        </p:nvGraphicFramePr>
        <p:xfrm>
          <a:off x="404813" y="5912922"/>
          <a:ext cx="6011862" cy="307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295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4813" y="1148151"/>
            <a:ext cx="1410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3191" y="1792188"/>
            <a:ext cx="3458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Judgement is resistance change before and after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85273"/>
              </p:ext>
            </p:extLst>
          </p:nvPr>
        </p:nvGraphicFramePr>
        <p:xfrm>
          <a:off x="404813" y="2086473"/>
          <a:ext cx="6011862" cy="407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582">
                  <a:extLst>
                    <a:ext uri="{9D8B030D-6E8A-4147-A177-3AD203B41FA5}">
                      <a16:colId xmlns:a16="http://schemas.microsoft.com/office/drawing/2014/main" xmlns="" val="3126015172"/>
                    </a:ext>
                  </a:extLst>
                </a:gridCol>
                <a:gridCol w="2226618">
                  <a:extLst>
                    <a:ext uri="{9D8B030D-6E8A-4147-A177-3AD203B41FA5}">
                      <a16:colId xmlns:a16="http://schemas.microsoft.com/office/drawing/2014/main" xmlns="" val="2879297342"/>
                    </a:ext>
                  </a:extLst>
                </a:gridCol>
                <a:gridCol w="818596">
                  <a:extLst>
                    <a:ext uri="{9D8B030D-6E8A-4147-A177-3AD203B41FA5}">
                      <a16:colId xmlns:a16="http://schemas.microsoft.com/office/drawing/2014/main" xmlns="" val="2150763986"/>
                    </a:ext>
                  </a:extLst>
                </a:gridCol>
                <a:gridCol w="965533">
                  <a:extLst>
                    <a:ext uri="{9D8B030D-6E8A-4147-A177-3AD203B41FA5}">
                      <a16:colId xmlns:a16="http://schemas.microsoft.com/office/drawing/2014/main" xmlns="" val="276186557"/>
                    </a:ext>
                  </a:extLst>
                </a:gridCol>
                <a:gridCol w="965533">
                  <a:extLst>
                    <a:ext uri="{9D8B030D-6E8A-4147-A177-3AD203B41FA5}">
                      <a16:colId xmlns:a16="http://schemas.microsoft.com/office/drawing/2014/main" xmlns="" val="3038024547"/>
                    </a:ext>
                  </a:extLst>
                </a:gridCol>
              </a:tblGrid>
              <a:tr h="8275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item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Test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Condition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Duration /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Cycle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Number of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Damage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3571664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High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temperature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90℃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3221996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Low temperature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- 40℃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66604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High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temperature and humidity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85℃, 85%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 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006602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Thermal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shock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Repeat storage at 80℃(2hr) and -40℃(2hr)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100hr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Continuous operation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Apply 120% of rated voltage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at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R.T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96hr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50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On/OFF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operation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Apply 120% of rated voltage and repeat 1</a:t>
                      </a:r>
                      <a:r>
                        <a:rPr lang="ko-KR" altLang="en-US" sz="1100" baseline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minute of operation and 1minute of rest 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10,000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cycle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1CA6A6NNXA0021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201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625600"/>
            <a:ext cx="6011862" cy="741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1CA6A6NNXA0021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471487" y="1919885"/>
            <a:ext cx="5722049" cy="6955892"/>
            <a:chOff x="153836" y="1488902"/>
            <a:chExt cx="6279592" cy="7540254"/>
          </a:xfrm>
        </p:grpSpPr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3836" y="1488902"/>
              <a:ext cx="3275164" cy="627923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63524" y="8505936"/>
              <a:ext cx="23223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/>
                <a:t>Notes : </a:t>
              </a:r>
              <a:r>
                <a:rPr lang="en-US" altLang="ko-KR" sz="1200" dirty="0" smtClean="0"/>
                <a:t>All </a:t>
              </a:r>
              <a:r>
                <a:rPr lang="en-US" altLang="ko-KR" sz="1200" dirty="0"/>
                <a:t>dimensions are in mm</a:t>
              </a:r>
              <a:endParaRPr lang="en-US" altLang="ko-KR" sz="1200" dirty="0" smtClean="0"/>
            </a:p>
            <a:p>
              <a:pPr marL="342900" indent="-342900">
                <a:buAutoNum type="arabicParenBoth"/>
              </a:pPr>
              <a:endParaRPr lang="ko-KR" altLang="en-US" sz="1400" dirty="0"/>
            </a:p>
          </p:txBody>
        </p:sp>
        <p:cxnSp>
          <p:nvCxnSpPr>
            <p:cNvPr id="27" name="직선 연결선 26"/>
            <p:cNvCxnSpPr/>
            <p:nvPr/>
          </p:nvCxnSpPr>
          <p:spPr>
            <a:xfrm flipV="1">
              <a:off x="2146278" y="6014171"/>
              <a:ext cx="1330848" cy="6571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flipV="1">
              <a:off x="3477126" y="5005137"/>
              <a:ext cx="673769" cy="10106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타원 28"/>
            <p:cNvSpPr/>
            <p:nvPr/>
          </p:nvSpPr>
          <p:spPr>
            <a:xfrm>
              <a:off x="927578" y="6433972"/>
              <a:ext cx="1408169" cy="148640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0" name="그림 2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33385" y="2075439"/>
              <a:ext cx="2500043" cy="298224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cxnSp>
          <p:nvCxnSpPr>
            <p:cNvPr id="36" name="직선 연결선 35"/>
            <p:cNvCxnSpPr/>
            <p:nvPr/>
          </p:nvCxnSpPr>
          <p:spPr>
            <a:xfrm>
              <a:off x="2289964" y="7346950"/>
              <a:ext cx="1139036" cy="264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그림 36"/>
            <p:cNvPicPr>
              <a:picLocks noChangeAspect="1"/>
            </p:cNvPicPr>
            <p:nvPr/>
          </p:nvPicPr>
          <p:blipFill rotWithShape="1">
            <a:blip r:embed="rId5"/>
            <a:srcRect b="31034"/>
            <a:stretch/>
          </p:blipFill>
          <p:spPr>
            <a:xfrm>
              <a:off x="3429000" y="6310097"/>
              <a:ext cx="2982308" cy="163908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1119" y="1143938"/>
            <a:ext cx="2115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19" y="1624363"/>
            <a:ext cx="29368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① </a:t>
            </a:r>
            <a:r>
              <a:rPr lang="en-US" altLang="ko-KR" sz="1500" b="1" dirty="0"/>
              <a:t>Part Numbering System </a:t>
            </a:r>
            <a:endParaRPr lang="ko-KR" alt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414240" y="5856638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1CA6A6NNXA0021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3" y="6252903"/>
            <a:ext cx="1368122" cy="44003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13" y="6842848"/>
            <a:ext cx="6000959" cy="1705856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813" y="1971338"/>
            <a:ext cx="6006496" cy="257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101" y="2165306"/>
            <a:ext cx="3199797" cy="27071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7513" y="1156910"/>
            <a:ext cx="194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Packaging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513" y="1734714"/>
            <a:ext cx="1945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Product Package box</a:t>
            </a:r>
            <a:endParaRPr lang="ko-KR" alt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7513" y="5458055"/>
            <a:ext cx="1772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Outer Cartoon Box</a:t>
            </a:r>
            <a:endParaRPr lang="ko-KR" altLang="en-US" sz="1600" b="1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6064" y="3394156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</a:rPr>
              <a:t>OPP Bag</a:t>
            </a:r>
            <a:endParaRPr lang="ko-KR" altLang="en-US" sz="11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513" y="4880251"/>
            <a:ext cx="3160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Quantities of 10 or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less are shipped in OPP gabs</a:t>
            </a:r>
            <a:endParaRPr lang="ko-KR" altLang="en-US" sz="1200"/>
          </a:p>
        </p:txBody>
      </p:sp>
      <p:sp>
        <p:nvSpPr>
          <p:cNvPr id="19" name="TextBox 18"/>
          <p:cNvSpPr txBox="1"/>
          <p:nvPr/>
        </p:nvSpPr>
        <p:spPr>
          <a:xfrm>
            <a:off x="417513" y="8332690"/>
            <a:ext cx="5298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2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For quantities of 10 or more, pack 10 each in an opp bag and ship in a box.</a:t>
            </a:r>
            <a:r>
              <a:rPr lang="ko-KR" altLang="ko-KR" sz="100" dirty="0"/>
              <a:t> </a:t>
            </a:r>
            <a:endParaRPr lang="ko-KR" altLang="ko-KR" sz="1050" dirty="0">
              <a:latin typeface="Arial" panose="020B0604020202020204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5523" y="6140450"/>
            <a:ext cx="2447925" cy="2019300"/>
          </a:xfrm>
          <a:prstGeom prst="rect">
            <a:avLst/>
          </a:prstGeom>
        </p:spPr>
      </p:pic>
      <p:sp>
        <p:nvSpPr>
          <p:cNvPr id="10" name="아래로 구부러진 화살표 9"/>
          <p:cNvSpPr/>
          <p:nvPr/>
        </p:nvSpPr>
        <p:spPr>
          <a:xfrm>
            <a:off x="2643742" y="5930107"/>
            <a:ext cx="1265627" cy="3356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 rotWithShape="1">
          <a:blip r:embed="rId2"/>
          <a:srcRect l="56011" t="7829"/>
          <a:stretch/>
        </p:blipFill>
        <p:spPr>
          <a:xfrm>
            <a:off x="1802928" y="6321128"/>
            <a:ext cx="974071" cy="172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176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4291" y="5413012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Immunity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16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417005" y="5859849"/>
            <a:ext cx="599967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100" dirty="0" smtClean="0">
                <a:solidFill>
                  <a:srgbClr val="000000"/>
                </a:solidFill>
                <a:latin typeface="+mj-ea"/>
              </a:rPr>
              <a:t>∙ </a:t>
            </a:r>
            <a:r>
              <a:rPr lang="ko-KR" altLang="ko-KR" sz="110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descriptions and technical data presented in this document have been prepared in accordance with generally accepted procedures</a:t>
            </a:r>
            <a:r>
              <a:rPr lang="ko-KR" altLang="ko-KR" sz="110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.</a:t>
            </a:r>
            <a:r>
              <a:rPr lang="ko-KR" altLang="ko-KR" sz="100"/>
              <a:t> </a:t>
            </a:r>
            <a:endParaRPr lang="en-US" altLang="ko-KR" sz="1100" dirty="0" smtClean="0">
              <a:solidFill>
                <a:srgbClr val="000000"/>
              </a:solidFill>
              <a:latin typeface="+mj-ea"/>
            </a:endParaRPr>
          </a:p>
          <a:p>
            <a:pPr>
              <a:lnSpc>
                <a:spcPct val="200000"/>
              </a:lnSpc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This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document was created using our own testing equipment and technology</a:t>
            </a:r>
            <a:r>
              <a:rPr lang="ko-KR" altLang="ko-KR" sz="100" dirty="0"/>
              <a:t> </a:t>
            </a:r>
            <a:endParaRPr lang="en-US" altLang="ko-KR" sz="100" dirty="0" smtClean="0"/>
          </a:p>
          <a:p>
            <a:pPr>
              <a:lnSpc>
                <a:spcPct val="200000"/>
              </a:lnSpc>
            </a:pPr>
            <a:endParaRPr lang="en-US" altLang="ko-KR" sz="100" dirty="0"/>
          </a:p>
          <a:p>
            <a:pPr>
              <a:lnSpc>
                <a:spcPct val="200000"/>
              </a:lnSpc>
            </a:pPr>
            <a:endParaRPr lang="en-US" altLang="ko-KR" sz="100" dirty="0" smtClean="0"/>
          </a:p>
          <a:p>
            <a:pPr>
              <a:lnSpc>
                <a:spcPct val="200000"/>
              </a:lnSpc>
            </a:pPr>
            <a:r>
              <a:rPr lang="en-US" altLang="ko-KR" sz="1100" dirty="0" smtClean="0"/>
              <a:t>We </a:t>
            </a:r>
            <a:r>
              <a:rPr lang="en-US" altLang="ko-KR" sz="1100" dirty="0"/>
              <a:t>are not responsible if operated without complying with the specifications written in the specifications.</a:t>
            </a: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>
              <a:solidFill>
                <a:srgbClr val="000000"/>
              </a:solidFill>
              <a:latin typeface="+mj-ea"/>
            </a:endParaRPr>
          </a:p>
          <a:p>
            <a:pPr>
              <a:lnSpc>
                <a:spcPct val="200000"/>
              </a:lnSpc>
            </a:pP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12370" y="1465268"/>
            <a:ext cx="597693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Scratches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on the surface may cause malfunction</a:t>
            </a:r>
            <a:r>
              <a:rPr lang="ko-KR" altLang="ko-KR" sz="100" dirty="0"/>
              <a:t>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If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 film is folded, it may cause the heater to malfunction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There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should be no contaminants on the surface when the heater heats up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Avoid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being around materials vulnerable to heat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not use the product in water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not disassemble and use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Be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careful of external shocks during </a:t>
            </a: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assembly</a:t>
            </a:r>
            <a:r>
              <a:rPr lang="en-US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 </a:t>
            </a:r>
            <a:r>
              <a:rPr lang="ko-KR" altLang="ko-KR" sz="110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and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delivery</a:t>
            </a:r>
            <a:r>
              <a:rPr lang="ko-KR" altLang="ko-KR" sz="110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.</a:t>
            </a:r>
            <a:r>
              <a:rPr lang="ko-KR" altLang="ko-KR" sz="100"/>
              <a:t> </a:t>
            </a:r>
            <a:endParaRPr lang="ko-KR" altLang="ko-KR" sz="1000" dirty="0">
              <a:latin typeface="Arial" panose="020B0604020202020204" pitchFamily="34" charset="0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1CA6A6NNXA0021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11273</TotalTime>
  <Words>647</Words>
  <Application>Microsoft Office PowerPoint</Application>
  <PresentationFormat>A4 용지(210x297mm)</PresentationFormat>
  <Paragraphs>215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Arial Unicode MS</vt:lpstr>
      <vt:lpstr>inherit</vt:lpstr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Jang Keun Seop</cp:lastModifiedBy>
  <cp:revision>283</cp:revision>
  <cp:lastPrinted>2023-09-18T06:19:54Z</cp:lastPrinted>
  <dcterms:created xsi:type="dcterms:W3CDTF">2023-04-19T03:12:56Z</dcterms:created>
  <dcterms:modified xsi:type="dcterms:W3CDTF">2023-09-25T09:12:47Z</dcterms:modified>
</cp:coreProperties>
</file>